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442" r:id="rId6"/>
    <p:sldId id="559" r:id="rId7"/>
    <p:sldId id="562" r:id="rId8"/>
    <p:sldId id="561" r:id="rId9"/>
    <p:sldId id="564" r:id="rId10"/>
    <p:sldId id="565" r:id="rId11"/>
    <p:sldId id="566" r:id="rId12"/>
    <p:sldId id="567" r:id="rId13"/>
    <p:sldId id="568" r:id="rId14"/>
    <p:sldId id="570" r:id="rId15"/>
    <p:sldId id="572" r:id="rId16"/>
    <p:sldId id="574" r:id="rId17"/>
    <p:sldId id="571" r:id="rId18"/>
    <p:sldId id="580" r:id="rId19"/>
    <p:sldId id="581" r:id="rId20"/>
    <p:sldId id="582" r:id="rId21"/>
    <p:sldId id="578" r:id="rId22"/>
    <p:sldId id="583" r:id="rId23"/>
    <p:sldId id="438" r:id="rId24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46"/>
    <a:srgbClr val="006800"/>
    <a:srgbClr val="E6E6E6"/>
    <a:srgbClr val="009900"/>
    <a:srgbClr val="FE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Tmavý štý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0576" autoAdjust="0"/>
  </p:normalViewPr>
  <p:slideViewPr>
    <p:cSldViewPr>
      <p:cViewPr varScale="1">
        <p:scale>
          <a:sx n="78" d="100"/>
          <a:sy n="78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5B3CB66-D2E1-4EFE-9F88-65598CB95A42}" type="datetimeFigureOut">
              <a:rPr lang="sk-SK" smtClean="0"/>
              <a:pPr/>
              <a:t>6. 11. 2016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FBA1020-744A-4BA3-9512-D016CA461E0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187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7B3760B-C415-4909-A0F3-FFC117C6CE2C}" type="datetimeFigureOut">
              <a:rPr lang="sk-SK" smtClean="0"/>
              <a:pPr/>
              <a:t>6. 11. 2016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C8705EE-7B40-452A-86B0-13DCF6DBFA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35313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19308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7941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8564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7737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2036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8783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40532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88872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5789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91373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1B546-FC2E-4A49-9008-CB51B9D35CCE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4520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0616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418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9730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5215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2897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9510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2936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995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758057"/>
          </a:xfrm>
        </p:spPr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Upravte štýl predlohy podnadpisov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9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5" name="BlokTextu 4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7" name="BlokTextu 6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9232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9079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6" name="BlokTextu 5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92744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1"/>
          </a:xfrm>
        </p:spPr>
        <p:txBody>
          <a:bodyPr vert="eaVert"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1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7" name="BlokTextu 6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99015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 userDrawn="1">
            <p:ph type="ctrTitle"/>
          </p:nvPr>
        </p:nvSpPr>
        <p:spPr>
          <a:xfrm>
            <a:off x="3206080" y="980728"/>
            <a:ext cx="5542384" cy="1778731"/>
          </a:xfrm>
        </p:spPr>
        <p:txBody>
          <a:bodyPr anchor="t">
            <a:normAutofit/>
          </a:bodyPr>
          <a:lstStyle/>
          <a:p>
            <a:pPr algn="l"/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 userDrawn="1">
            <p:ph type="subTitle" idx="1"/>
          </p:nvPr>
        </p:nvSpPr>
        <p:spPr>
          <a:xfrm>
            <a:off x="3203848" y="3092455"/>
            <a:ext cx="5616624" cy="141666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9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1115616" y="6488668"/>
            <a:ext cx="37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5" name="BlokTextu 4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6950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vereč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BlokTextu 3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6906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5" name="BlokTextu 4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8" name="BlokTextu 7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5985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7" name="BlokTextu 6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9" name="BlokTextu 8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5866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BlokTextu 2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5" name="BlokTextu 4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3296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4728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buFont typeface="Wingdings" pitchFamily="2" charset="2"/>
              <a:buChar char="§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5" name="BlokTextu 4"/>
          <p:cNvSpPr txBox="1"/>
          <p:nvPr userDrawn="1"/>
        </p:nvSpPr>
        <p:spPr>
          <a:xfrm>
            <a:off x="1115616" y="6488668"/>
            <a:ext cx="374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FRUCT</a:t>
            </a:r>
            <a:r>
              <a:rPr lang="sk-SK" dirty="0" smtClean="0"/>
              <a:t> – 7 – 11. 11.</a:t>
            </a:r>
            <a:r>
              <a:rPr lang="sk-SK" baseline="0" dirty="0" smtClean="0"/>
              <a:t> 2016, </a:t>
            </a:r>
            <a:r>
              <a:rPr lang="sk-SK" baseline="0" dirty="0" err="1" smtClean="0"/>
              <a:t>Finland</a:t>
            </a:r>
            <a:endParaRPr lang="sk-SK" dirty="0"/>
          </a:p>
        </p:txBody>
      </p:sp>
      <p:sp>
        <p:nvSpPr>
          <p:cNvPr id="7" name="BlokTextu 6"/>
          <p:cNvSpPr txBox="1"/>
          <p:nvPr userDrawn="1"/>
        </p:nvSpPr>
        <p:spPr>
          <a:xfrm>
            <a:off x="8604448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F77966-4F07-4FB1-8629-B121629E119E}" type="slidenum">
              <a:rPr lang="en-US" dirty="0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4509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047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131840" y="764704"/>
            <a:ext cx="6012160" cy="1758057"/>
          </a:xfrm>
        </p:spPr>
        <p:txBody>
          <a:bodyPr>
            <a:noAutofit/>
          </a:bodyPr>
          <a:lstStyle/>
          <a:p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syntax and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DBS Oracle and MySQL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chemeClr val="tx1"/>
                </a:solidFill>
              </a:rPr>
              <a:t>                        </a:t>
            </a:r>
            <a:r>
              <a:rPr lang="sk-SK" sz="3600" b="1" dirty="0" smtClean="0">
                <a:solidFill>
                  <a:schemeClr val="tx1"/>
                </a:solidFill>
              </a:rPr>
              <a:t>Michal Kvet</a:t>
            </a:r>
          </a:p>
          <a:p>
            <a:pPr algn="l"/>
            <a:r>
              <a:rPr lang="sk-SK" sz="3600" dirty="0" smtClean="0">
                <a:solidFill>
                  <a:schemeClr val="tx1"/>
                </a:solidFill>
              </a:rPr>
              <a:t>                        Lucia </a:t>
            </a:r>
            <a:r>
              <a:rPr lang="sk-SK" sz="3600" dirty="0" err="1" smtClean="0">
                <a:solidFill>
                  <a:schemeClr val="tx1"/>
                </a:solidFill>
              </a:rPr>
              <a:t>Fidesová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8" name="Podnadpis 6"/>
          <p:cNvSpPr txBox="1">
            <a:spLocks/>
          </p:cNvSpPr>
          <p:nvPr/>
        </p:nvSpPr>
        <p:spPr>
          <a:xfrm>
            <a:off x="8450" y="6309320"/>
            <a:ext cx="8956038" cy="51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chemeClr val="tx1"/>
                </a:solidFill>
              </a:rPr>
              <a:t>FRUCT</a:t>
            </a:r>
            <a:r>
              <a:rPr lang="sk-SK" sz="2800" dirty="0">
                <a:solidFill>
                  <a:schemeClr val="tx1"/>
                </a:solidFill>
              </a:rPr>
              <a:t> – 7 – 11. 11. 2016, </a:t>
            </a:r>
            <a:r>
              <a:rPr lang="sk-SK" sz="2800" dirty="0" err="1">
                <a:solidFill>
                  <a:schemeClr val="tx1"/>
                </a:solidFill>
              </a:rPr>
              <a:t>Finland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3" name="fina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5161075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24"/>
    </mc:Choice>
    <mc:Fallback>
      <p:transition spd="slow" advTm="6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6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MySQL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vs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Oracle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/>
              <a:t>Oracle database system is developed for wide range and wide amount of commercial data. </a:t>
            </a:r>
            <a:r>
              <a:rPr lang="en-US" dirty="0"/>
              <a:t>In general, a server reliably manages a </a:t>
            </a:r>
            <a:r>
              <a:rPr lang="en-US" b="1" dirty="0"/>
              <a:t>large amount </a:t>
            </a:r>
            <a:r>
              <a:rPr lang="en-US" dirty="0"/>
              <a:t>of data in a </a:t>
            </a:r>
            <a:r>
              <a:rPr lang="en-US" b="1" dirty="0"/>
              <a:t>multiuser environment </a:t>
            </a:r>
            <a:r>
              <a:rPr lang="en-US" dirty="0"/>
              <a:t>so that many users can concurrently access the same data. All requirements are accomplished while delivering </a:t>
            </a:r>
            <a:r>
              <a:rPr lang="en-US" b="1" dirty="0"/>
              <a:t>high performance</a:t>
            </a:r>
            <a:r>
              <a:rPr lang="en-US" dirty="0"/>
              <a:t>. A database server also prevents unauthorized access and provides efficient solutions for failure recovery. </a:t>
            </a:r>
            <a:endParaRPr lang="sk-SK" dirty="0" smtClean="0"/>
          </a:p>
          <a:p>
            <a:pPr algn="just"/>
            <a:r>
              <a:rPr lang="en-US" dirty="0"/>
              <a:t>Vice versa, </a:t>
            </a:r>
            <a:r>
              <a:rPr lang="en-US" b="1" dirty="0"/>
              <a:t>M</a:t>
            </a:r>
            <a:r>
              <a:rPr lang="sk-SK" b="1" dirty="0" err="1"/>
              <a:t>ySQL</a:t>
            </a:r>
            <a:r>
              <a:rPr lang="sk-SK" b="1" dirty="0"/>
              <a:t> </a:t>
            </a:r>
            <a:r>
              <a:rPr lang="sk-SK" b="1" dirty="0" err="1"/>
              <a:t>is</a:t>
            </a:r>
            <a:r>
              <a:rPr lang="sk-SK" b="1" dirty="0"/>
              <a:t> </a:t>
            </a:r>
            <a:r>
              <a:rPr lang="sk-SK" b="1" dirty="0" err="1"/>
              <a:t>one</a:t>
            </a:r>
            <a:r>
              <a:rPr lang="sk-SK" b="1" dirty="0"/>
              <a:t> of </a:t>
            </a:r>
            <a:r>
              <a:rPr lang="sk-SK" b="1" dirty="0" err="1"/>
              <a:t>the</a:t>
            </a:r>
            <a:r>
              <a:rPr lang="sk-SK" b="1" dirty="0"/>
              <a:t> most </a:t>
            </a:r>
            <a:r>
              <a:rPr lang="sk-SK" b="1" dirty="0" err="1"/>
              <a:t>favourite</a:t>
            </a:r>
            <a:r>
              <a:rPr lang="sk-SK" b="1" dirty="0"/>
              <a:t> </a:t>
            </a:r>
            <a:r>
              <a:rPr lang="sk-SK" b="1" dirty="0" err="1"/>
              <a:t>open-source</a:t>
            </a:r>
            <a:r>
              <a:rPr lang="sk-SK" b="1" dirty="0"/>
              <a:t> DBS </a:t>
            </a:r>
            <a:r>
              <a:rPr lang="sk-SK" b="1" dirty="0" err="1"/>
              <a:t>mostly</a:t>
            </a:r>
            <a:r>
              <a:rPr lang="sk-SK" b="1" dirty="0"/>
              <a:t> </a:t>
            </a:r>
            <a:r>
              <a:rPr lang="sk-SK" b="1" dirty="0" err="1"/>
              <a:t>provided</a:t>
            </a:r>
            <a:r>
              <a:rPr lang="sk-SK" b="1" dirty="0"/>
              <a:t> by web </a:t>
            </a:r>
            <a:r>
              <a:rPr lang="sk-SK" b="1" dirty="0" err="1"/>
              <a:t>applications</a:t>
            </a:r>
            <a:r>
              <a:rPr lang="sk-SK" b="1" dirty="0"/>
              <a:t>. </a:t>
            </a:r>
            <a:endParaRPr lang="sk-SK" b="1" dirty="0" smtClean="0"/>
          </a:p>
          <a:p>
            <a:pPr algn="just"/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dealing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MySQL,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worth</a:t>
            </a:r>
            <a:r>
              <a:rPr lang="sk-SK" dirty="0"/>
              <a:t> to </a:t>
            </a:r>
            <a:r>
              <a:rPr lang="sk-SK" dirty="0" err="1"/>
              <a:t>mention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b="1" dirty="0" err="1"/>
              <a:t>MariaDB</a:t>
            </a:r>
            <a:r>
              <a:rPr lang="sk-SK" b="1" dirty="0"/>
              <a:t> </a:t>
            </a:r>
            <a:r>
              <a:rPr lang="sk-SK" b="1" dirty="0" err="1"/>
              <a:t>community</a:t>
            </a:r>
            <a:r>
              <a:rPr lang="sk-SK" dirty="0"/>
              <a:t>, </a:t>
            </a:r>
            <a:r>
              <a:rPr lang="sk-SK" dirty="0" err="1"/>
              <a:t>which</a:t>
            </a:r>
            <a:r>
              <a:rPr lang="sk-SK" dirty="0"/>
              <a:t> has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founded</a:t>
            </a:r>
            <a:r>
              <a:rPr lang="sk-SK" dirty="0"/>
              <a:t> by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original</a:t>
            </a:r>
            <a:r>
              <a:rPr lang="sk-SK" dirty="0"/>
              <a:t> MySQL </a:t>
            </a:r>
            <a:r>
              <a:rPr lang="sk-SK" dirty="0" err="1"/>
              <a:t>developers</a:t>
            </a:r>
            <a:r>
              <a:rPr lang="sk-SK" dirty="0"/>
              <a:t>. </a:t>
            </a:r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maintain</a:t>
            </a:r>
            <a:r>
              <a:rPr lang="sk-SK" dirty="0"/>
              <a:t>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compatibility</a:t>
            </a:r>
            <a:r>
              <a:rPr lang="sk-SK" dirty="0"/>
              <a:t> of </a:t>
            </a:r>
            <a:r>
              <a:rPr lang="sk-SK" dirty="0" err="1"/>
              <a:t>MariaDB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smtClean="0"/>
              <a:t>MySQL. </a:t>
            </a:r>
            <a:endParaRPr lang="sk-SK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4130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808"/>
    </mc:Choice>
    <mc:Fallback>
      <p:transition spd="slow" advTm="528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sk-SK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Data</a:t>
            </a:r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sk-SK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types</a:t>
            </a:r>
            <a:endParaRPr lang="sk-SK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/>
          </a:bodyPr>
          <a:lstStyle/>
          <a:p>
            <a:r>
              <a:rPr lang="sk-SK" sz="2400" b="1" dirty="0" err="1" smtClean="0"/>
              <a:t>Numeric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data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types</a:t>
            </a:r>
            <a:endParaRPr lang="sk-SK" sz="2400" b="1" dirty="0" smtClean="0"/>
          </a:p>
          <a:p>
            <a:endParaRPr lang="sk-SK" sz="2400" b="1" dirty="0" smtClean="0"/>
          </a:p>
          <a:p>
            <a:endParaRPr lang="sk-SK" sz="2400" b="1" dirty="0"/>
          </a:p>
          <a:p>
            <a:endParaRPr lang="sk-SK" sz="2400" b="1" dirty="0" smtClean="0"/>
          </a:p>
          <a:p>
            <a:endParaRPr lang="sk-SK" sz="2400" b="1" dirty="0"/>
          </a:p>
          <a:p>
            <a:endParaRPr lang="sk-SK" sz="2400" b="1" dirty="0" smtClean="0"/>
          </a:p>
          <a:p>
            <a:r>
              <a:rPr lang="sk-SK" sz="2400" b="1" dirty="0" err="1" smtClean="0"/>
              <a:t>Date</a:t>
            </a:r>
            <a:r>
              <a:rPr lang="sk-SK" sz="2400" b="1" dirty="0" smtClean="0"/>
              <a:t> and </a:t>
            </a:r>
            <a:r>
              <a:rPr lang="sk-SK" sz="2400" b="1" dirty="0" err="1" smtClean="0"/>
              <a:t>time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data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types</a:t>
            </a:r>
            <a:endParaRPr lang="sk-SK" sz="2400" b="1" dirty="0" smtClean="0"/>
          </a:p>
          <a:p>
            <a:pPr lvl="1"/>
            <a:r>
              <a:rPr lang="sk-SK" sz="2000" b="1" dirty="0" smtClean="0"/>
              <a:t>MySQL – </a:t>
            </a:r>
            <a:r>
              <a:rPr lang="sk-SK" sz="2000" b="1" dirty="0" err="1" smtClean="0"/>
              <a:t>Date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Datetime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Timestamp</a:t>
            </a:r>
            <a:endParaRPr lang="sk-SK" sz="2000" b="1" dirty="0" smtClean="0"/>
          </a:p>
          <a:p>
            <a:pPr lvl="1"/>
            <a:r>
              <a:rPr lang="sk-SK" sz="2000" b="1" dirty="0" smtClean="0"/>
              <a:t>Oracle – </a:t>
            </a:r>
            <a:r>
              <a:rPr lang="sk-SK" sz="2000" b="1" dirty="0" err="1" smtClean="0"/>
              <a:t>Date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Timestamp</a:t>
            </a:r>
            <a:endParaRPr lang="sk-SK" sz="2000" b="1" dirty="0" smtClean="0"/>
          </a:p>
          <a:p>
            <a:r>
              <a:rPr lang="sk-SK" sz="2400" b="1" dirty="0" err="1" smtClean="0"/>
              <a:t>String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data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types</a:t>
            </a:r>
            <a:endParaRPr lang="sk-SK" sz="2400" b="1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000199"/>
              </p:ext>
            </p:extLst>
          </p:nvPr>
        </p:nvGraphicFramePr>
        <p:xfrm>
          <a:off x="4059287" y="874618"/>
          <a:ext cx="4833193" cy="24536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91876">
                  <a:extLst>
                    <a:ext uri="{9D8B030D-6E8A-4147-A177-3AD203B41FA5}">
                      <a16:colId xmlns:a16="http://schemas.microsoft.com/office/drawing/2014/main" xmlns="" val="3368966138"/>
                    </a:ext>
                  </a:extLst>
                </a:gridCol>
                <a:gridCol w="991095">
                  <a:extLst>
                    <a:ext uri="{9D8B030D-6E8A-4147-A177-3AD203B41FA5}">
                      <a16:colId xmlns:a16="http://schemas.microsoft.com/office/drawing/2014/main" xmlns="" val="2898386995"/>
                    </a:ext>
                  </a:extLst>
                </a:gridCol>
                <a:gridCol w="1291876">
                  <a:extLst>
                    <a:ext uri="{9D8B030D-6E8A-4147-A177-3AD203B41FA5}">
                      <a16:colId xmlns:a16="http://schemas.microsoft.com/office/drawing/2014/main" xmlns="" val="3501323865"/>
                    </a:ext>
                  </a:extLst>
                </a:gridCol>
                <a:gridCol w="1258346">
                  <a:extLst>
                    <a:ext uri="{9D8B030D-6E8A-4147-A177-3AD203B41FA5}">
                      <a16:colId xmlns:a16="http://schemas.microsoft.com/office/drawing/2014/main" xmlns="" val="408152910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Data type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Allocation</a:t>
                      </a:r>
                      <a:endParaRPr lang="sk-SK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(bytes)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Minimal value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Maximal value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4489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With(out) sign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With(out) sign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1709278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TINYINT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-128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78533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57666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SMALLINT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-32768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32767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26889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65535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9867738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MEDIUMINT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-8388608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8388607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09733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16777215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732767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INTEGER (INT)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-2147483648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2147483647</a:t>
                      </a:r>
                      <a:endParaRPr lang="sk-SK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742425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4294967295</a:t>
                      </a:r>
                      <a:endParaRPr lang="sk-SK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4579151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BIGINT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-922337203 6854775808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92233720368 54775807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49594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184467440737 09551615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50339579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5837712"/>
              </p:ext>
            </p:extLst>
          </p:nvPr>
        </p:nvGraphicFramePr>
        <p:xfrm>
          <a:off x="194451" y="1556792"/>
          <a:ext cx="3725629" cy="19202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79129">
                  <a:extLst>
                    <a:ext uri="{9D8B030D-6E8A-4147-A177-3AD203B41FA5}">
                      <a16:colId xmlns:a16="http://schemas.microsoft.com/office/drawing/2014/main" xmlns="" val="3793814466"/>
                    </a:ext>
                  </a:extLst>
                </a:gridCol>
                <a:gridCol w="956362">
                  <a:extLst>
                    <a:ext uri="{9D8B030D-6E8A-4147-A177-3AD203B41FA5}">
                      <a16:colId xmlns:a16="http://schemas.microsoft.com/office/drawing/2014/main" xmlns="" val="1323432860"/>
                    </a:ext>
                  </a:extLst>
                </a:gridCol>
                <a:gridCol w="1390138">
                  <a:extLst>
                    <a:ext uri="{9D8B030D-6E8A-4147-A177-3AD203B41FA5}">
                      <a16:colId xmlns:a16="http://schemas.microsoft.com/office/drawing/2014/main" xmlns="" val="4110725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MySQL</a:t>
                      </a:r>
                      <a:endParaRPr lang="sk-SK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Size (in bytes)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Oracle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3155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TINYINT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NUMBER(3,0)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7951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SMALLINT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NUMBER(5,0)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9724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MEDIUMINT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NUMBER(7,0)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1142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INTEGER (INT)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NUMBER(10,0)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3928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BIGINT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NUMBER(19,0)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4485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DOUBLE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BINARY_FLOAT</a:t>
                      </a:r>
                      <a:endParaRPr lang="sk-SK" sz="105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BINARY_DOUBLE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2726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FLOAT(x&lt;=24)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BINARY_FLOAT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124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FLOAT(25&lt;=x&lt;=53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BINARY_FLOAT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7807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DECIMAL, REAL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BINARY_FLOAT</a:t>
                      </a:r>
                      <a:endParaRPr lang="sk-SK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7091781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6503483"/>
              </p:ext>
            </p:extLst>
          </p:nvPr>
        </p:nvGraphicFramePr>
        <p:xfrm>
          <a:off x="4038916" y="4941168"/>
          <a:ext cx="4516968" cy="10363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45007">
                  <a:extLst>
                    <a:ext uri="{9D8B030D-6E8A-4147-A177-3AD203B41FA5}">
                      <a16:colId xmlns:a16="http://schemas.microsoft.com/office/drawing/2014/main" xmlns="" val="1462649905"/>
                    </a:ext>
                  </a:extLst>
                </a:gridCol>
                <a:gridCol w="848765">
                  <a:extLst>
                    <a:ext uri="{9D8B030D-6E8A-4147-A177-3AD203B41FA5}">
                      <a16:colId xmlns:a16="http://schemas.microsoft.com/office/drawing/2014/main" xmlns="" val="2239639709"/>
                    </a:ext>
                  </a:extLst>
                </a:gridCol>
                <a:gridCol w="774521">
                  <a:extLst>
                    <a:ext uri="{9D8B030D-6E8A-4147-A177-3AD203B41FA5}">
                      <a16:colId xmlns:a16="http://schemas.microsoft.com/office/drawing/2014/main" xmlns="" val="1871138015"/>
                    </a:ext>
                  </a:extLst>
                </a:gridCol>
                <a:gridCol w="1197986">
                  <a:extLst>
                    <a:ext uri="{9D8B030D-6E8A-4147-A177-3AD203B41FA5}">
                      <a16:colId xmlns:a16="http://schemas.microsoft.com/office/drawing/2014/main" xmlns="" val="1006944504"/>
                    </a:ext>
                  </a:extLst>
                </a:gridCol>
                <a:gridCol w="750689">
                  <a:extLst>
                    <a:ext uri="{9D8B030D-6E8A-4147-A177-3AD203B41FA5}">
                      <a16:colId xmlns:a16="http://schemas.microsoft.com/office/drawing/2014/main" xmlns="" val="143184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 data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CHAR(4)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Size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VARCHAR(4)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Size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0123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bytes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byte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540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‘ab’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‘ab’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bytes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‘ab’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bytes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1398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‘abcd’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‘abcd’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bytes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‘abcd’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bytes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0386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‘abcdef’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‘abcd’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bytes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‘abcd’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bytes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759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728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527"/>
    </mc:Choice>
    <mc:Fallback>
      <p:transition spd="slow" advTm="5952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SQL</a:t>
            </a:r>
            <a:endParaRPr lang="sk-SK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58668"/>
            <a:ext cx="8229600" cy="6093296"/>
          </a:xfrm>
        </p:spPr>
        <p:txBody>
          <a:bodyPr>
            <a:normAutofit lnSpcReduction="10000"/>
          </a:bodyPr>
          <a:lstStyle/>
          <a:p>
            <a:r>
              <a:rPr lang="sk-SK" sz="2400" b="1" dirty="0" smtClean="0"/>
              <a:t>DDL 	</a:t>
            </a:r>
            <a:r>
              <a:rPr lang="sk-SK" sz="2000" b="1" dirty="0" smtClean="0"/>
              <a:t>(</a:t>
            </a:r>
            <a:r>
              <a:rPr lang="sk-SK" sz="2000" b="1" dirty="0" err="1" smtClean="0"/>
              <a:t>Data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Definition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Language</a:t>
            </a:r>
            <a:r>
              <a:rPr lang="sk-SK" sz="2000" b="1" dirty="0" smtClean="0"/>
              <a:t>)</a:t>
            </a:r>
            <a:endParaRPr lang="sk-SK" sz="1800" b="1" dirty="0" smtClean="0"/>
          </a:p>
          <a:p>
            <a:r>
              <a:rPr lang="sk-SK" sz="2400" b="1" dirty="0" smtClean="0"/>
              <a:t>DML 	</a:t>
            </a:r>
            <a:r>
              <a:rPr lang="sk-SK" sz="2000" b="1" dirty="0" smtClean="0"/>
              <a:t>(</a:t>
            </a:r>
            <a:r>
              <a:rPr lang="sk-SK" sz="2000" b="1" dirty="0" err="1" smtClean="0"/>
              <a:t>Data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Manipulation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Language</a:t>
            </a:r>
            <a:r>
              <a:rPr lang="sk-SK" sz="2000" b="1" dirty="0" smtClean="0"/>
              <a:t>)</a:t>
            </a:r>
          </a:p>
          <a:p>
            <a:endParaRPr lang="sk-SK" sz="2400" b="1" dirty="0" smtClean="0"/>
          </a:p>
          <a:p>
            <a:endParaRPr lang="sk-SK" sz="2400" b="1" dirty="0"/>
          </a:p>
          <a:p>
            <a:endParaRPr lang="sk-SK" sz="2400" b="1" dirty="0" smtClean="0"/>
          </a:p>
          <a:p>
            <a:endParaRPr lang="sk-SK" sz="2400" b="1" dirty="0"/>
          </a:p>
          <a:p>
            <a:endParaRPr lang="sk-SK" sz="2400" b="1" dirty="0" smtClean="0"/>
          </a:p>
          <a:p>
            <a:endParaRPr lang="sk-SK" sz="2400" b="1" dirty="0" smtClean="0"/>
          </a:p>
          <a:p>
            <a:endParaRPr lang="sk-SK" sz="2400" b="1" dirty="0"/>
          </a:p>
          <a:p>
            <a:endParaRPr lang="sk-SK" sz="2400" b="1" dirty="0" smtClean="0"/>
          </a:p>
          <a:p>
            <a:endParaRPr lang="sk-SK" sz="2400" b="1" dirty="0" smtClean="0"/>
          </a:p>
          <a:p>
            <a:endParaRPr lang="sk-SK" sz="2400" b="1" dirty="0"/>
          </a:p>
          <a:p>
            <a:r>
              <a:rPr lang="sk-SK" sz="2400" b="1" dirty="0" smtClean="0"/>
              <a:t>DCL </a:t>
            </a:r>
            <a:r>
              <a:rPr lang="sk-SK" sz="2000" b="1" dirty="0" smtClean="0"/>
              <a:t>(</a:t>
            </a:r>
            <a:r>
              <a:rPr lang="sk-SK" sz="2000" b="1" dirty="0" err="1" smtClean="0"/>
              <a:t>Data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Control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Language</a:t>
            </a:r>
            <a:r>
              <a:rPr lang="sk-SK" sz="2000" b="1" dirty="0" smtClean="0"/>
              <a:t>)</a:t>
            </a:r>
            <a:endParaRPr lang="sk-SK" sz="2400" b="1" dirty="0" smtClean="0"/>
          </a:p>
          <a:p>
            <a:r>
              <a:rPr lang="sk-SK" sz="2400" b="1" dirty="0" smtClean="0"/>
              <a:t>TCL </a:t>
            </a:r>
            <a:r>
              <a:rPr lang="sk-SK" sz="1600" b="1" dirty="0" smtClean="0"/>
              <a:t>(</a:t>
            </a:r>
            <a:r>
              <a:rPr lang="sk-SK" sz="1600" b="1" dirty="0" err="1" smtClean="0"/>
              <a:t>Transaction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Control</a:t>
            </a:r>
            <a:r>
              <a:rPr lang="sk-SK" sz="1600" b="1" dirty="0" smtClean="0"/>
              <a:t> </a:t>
            </a:r>
            <a:r>
              <a:rPr lang="sk-SK" sz="1600" b="1" dirty="0" err="1"/>
              <a:t>L</a:t>
            </a:r>
            <a:r>
              <a:rPr lang="sk-SK" sz="1600" b="1" dirty="0" err="1" smtClean="0"/>
              <a:t>anguage</a:t>
            </a:r>
            <a:r>
              <a:rPr lang="sk-SK" sz="1600" b="1" dirty="0"/>
              <a:t>)</a:t>
            </a:r>
            <a:endParaRPr lang="sk-SK" sz="1600" b="1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/>
          <a:srcRect t="41402"/>
          <a:stretch/>
        </p:blipFill>
        <p:spPr>
          <a:xfrm>
            <a:off x="4810049" y="1556792"/>
            <a:ext cx="3876751" cy="20383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/>
          <a:srcRect b="59418"/>
          <a:stretch/>
        </p:blipFill>
        <p:spPr>
          <a:xfrm>
            <a:off x="767257" y="1484784"/>
            <a:ext cx="3876751" cy="141163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/>
          <a:srcRect b="69475"/>
          <a:stretch/>
        </p:blipFill>
        <p:spPr>
          <a:xfrm>
            <a:off x="145681" y="3555652"/>
            <a:ext cx="4486275" cy="12415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/>
          <a:srcRect t="30738"/>
          <a:stretch/>
        </p:blipFill>
        <p:spPr>
          <a:xfrm>
            <a:off x="4631956" y="3717032"/>
            <a:ext cx="4486275" cy="2816993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4093924" y="147874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41275">
                  <a:solidFill>
                    <a:schemeClr val="accent2"/>
                  </a:solidFill>
                  <a:prstDash val="solid"/>
                </a:ln>
                <a:solidFill>
                  <a:srgbClr val="FFD046"/>
                </a:solidFill>
                <a:effectLst/>
              </a:rPr>
              <a:t>1</a:t>
            </a:r>
            <a:endParaRPr lang="sk-SK" sz="5400" b="1" cap="none" spc="0" dirty="0">
              <a:ln w="41275">
                <a:solidFill>
                  <a:schemeClr val="accent2"/>
                </a:solidFill>
                <a:prstDash val="solid"/>
              </a:ln>
              <a:solidFill>
                <a:srgbClr val="FFD046"/>
              </a:solidFill>
              <a:effectLst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8107068" y="144737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41275">
                  <a:solidFill>
                    <a:schemeClr val="accent2"/>
                  </a:solidFill>
                  <a:prstDash val="solid"/>
                </a:ln>
                <a:solidFill>
                  <a:srgbClr val="FFD046"/>
                </a:solidFill>
                <a:effectLst/>
              </a:rPr>
              <a:t>2</a:t>
            </a:r>
            <a:endParaRPr lang="sk-SK" sz="5400" b="1" cap="none" spc="0" dirty="0">
              <a:ln w="41275">
                <a:solidFill>
                  <a:schemeClr val="accent2"/>
                </a:solidFill>
                <a:prstDash val="solid"/>
              </a:ln>
              <a:solidFill>
                <a:srgbClr val="FFD046"/>
              </a:solidFill>
              <a:effectLst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093924" y="344102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41275">
                  <a:solidFill>
                    <a:schemeClr val="accent2"/>
                  </a:solidFill>
                  <a:prstDash val="solid"/>
                </a:ln>
                <a:solidFill>
                  <a:srgbClr val="FFD046"/>
                </a:solidFill>
                <a:effectLst/>
              </a:rPr>
              <a:t>3</a:t>
            </a:r>
            <a:endParaRPr lang="sk-SK" sz="5400" b="1" cap="none" spc="0" dirty="0">
              <a:ln w="41275">
                <a:solidFill>
                  <a:schemeClr val="accent2"/>
                </a:solidFill>
                <a:prstDash val="solid"/>
              </a:ln>
              <a:solidFill>
                <a:srgbClr val="FFD046"/>
              </a:solidFill>
              <a:effectLst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8532440" y="354978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41275">
                  <a:solidFill>
                    <a:schemeClr val="accent2"/>
                  </a:solidFill>
                  <a:prstDash val="solid"/>
                </a:ln>
                <a:solidFill>
                  <a:srgbClr val="FFD046"/>
                </a:solidFill>
                <a:effectLst/>
              </a:rPr>
              <a:t>4</a:t>
            </a:r>
            <a:endParaRPr lang="sk-SK" sz="5400" b="1" cap="none" spc="0" dirty="0">
              <a:ln w="41275">
                <a:solidFill>
                  <a:schemeClr val="accent2"/>
                </a:solidFill>
                <a:prstDash val="solid"/>
              </a:ln>
              <a:solidFill>
                <a:srgbClr val="FFD04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5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4279"/>
    </mc:Choice>
    <mc:Fallback>
      <p:transition spd="slow" advTm="742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sk-SK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Experiments</a:t>
            </a:r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- </a:t>
            </a:r>
            <a:r>
              <a:rPr lang="sk-SK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parameters</a:t>
            </a:r>
            <a:endParaRPr lang="sk-SK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400" b="1" dirty="0" smtClean="0"/>
          </a:p>
          <a:p>
            <a:pPr marL="0" indent="0">
              <a:buNone/>
            </a:pPr>
            <a:endParaRPr lang="sk-SK" sz="2400" b="1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9849148"/>
              </p:ext>
            </p:extLst>
          </p:nvPr>
        </p:nvGraphicFramePr>
        <p:xfrm>
          <a:off x="251519" y="908720"/>
          <a:ext cx="8640962" cy="3340264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950538">
                  <a:extLst>
                    <a:ext uri="{9D8B030D-6E8A-4147-A177-3AD203B41FA5}">
                      <a16:colId xmlns:a16="http://schemas.microsoft.com/office/drawing/2014/main" xmlns="" val="1475428496"/>
                    </a:ext>
                  </a:extLst>
                </a:gridCol>
                <a:gridCol w="3345212">
                  <a:extLst>
                    <a:ext uri="{9D8B030D-6E8A-4147-A177-3AD203B41FA5}">
                      <a16:colId xmlns:a16="http://schemas.microsoft.com/office/drawing/2014/main" xmlns="" val="3951582411"/>
                    </a:ext>
                  </a:extLst>
                </a:gridCol>
                <a:gridCol w="3345212">
                  <a:extLst>
                    <a:ext uri="{9D8B030D-6E8A-4147-A177-3AD203B41FA5}">
                      <a16:colId xmlns:a16="http://schemas.microsoft.com/office/drawing/2014/main" xmlns="" val="297584602"/>
                    </a:ext>
                  </a:extLst>
                </a:gridCol>
              </a:tblGrid>
              <a:tr h="198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sk-SK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Machine 1</a:t>
                      </a:r>
                      <a:endParaRPr lang="sk-SK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Machine 2</a:t>
                      </a:r>
                      <a:endParaRPr lang="sk-SK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7104421"/>
                  </a:ext>
                </a:extLst>
              </a:tr>
              <a:tr h="815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CPU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800" b="0">
                          <a:solidFill>
                            <a:schemeClr val="tx1"/>
                          </a:solidFill>
                          <a:effectLst/>
                        </a:rPr>
                        <a:t>Intel Core i7 4710HQ, 3300 MHz, 4 cores, 8 threads </a:t>
                      </a:r>
                      <a:endParaRPr lang="sk-SK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800">
                          <a:solidFill>
                            <a:schemeClr val="tx1"/>
                          </a:solidFill>
                          <a:effectLst/>
                        </a:rPr>
                        <a:t>Intel Core i5 4200M, 3100 MHz 2 cores, 4 threads </a:t>
                      </a:r>
                      <a:endParaRPr lang="sk-SK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0527004"/>
                  </a:ext>
                </a:extLst>
              </a:tr>
              <a:tr h="20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RAM</a:t>
                      </a:r>
                      <a:endParaRPr lang="sk-SK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16 GB</a:t>
                      </a:r>
                      <a:endParaRPr lang="sk-SK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8 GB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666822"/>
                  </a:ext>
                </a:extLst>
              </a:tr>
              <a:tr h="611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HDD</a:t>
                      </a:r>
                      <a:endParaRPr lang="sk-SK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Samsung SSD 840 EVO SATA3</a:t>
                      </a:r>
                      <a:endParaRPr lang="sk-SK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Samsung SSD 850 EVO SATA3</a:t>
                      </a:r>
                      <a:endParaRPr lang="sk-SK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9182129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OS</a:t>
                      </a:r>
                      <a:endParaRPr lang="sk-SK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Windows 8.1 Pro</a:t>
                      </a:r>
                      <a:endParaRPr lang="sk-SK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Windows 10 Pro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9661584"/>
                  </a:ext>
                </a:extLst>
              </a:tr>
              <a:tr h="20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PHP</a:t>
                      </a:r>
                      <a:endParaRPr lang="sk-SK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800" b="0">
                          <a:solidFill>
                            <a:schemeClr val="tx1"/>
                          </a:solidFill>
                          <a:effectLst/>
                        </a:rPr>
                        <a:t>7.0.0 64bit thread safe </a:t>
                      </a:r>
                      <a:endParaRPr lang="sk-SK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3621331"/>
                  </a:ext>
                </a:extLst>
              </a:tr>
              <a:tr h="20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MySQL</a:t>
                      </a:r>
                      <a:endParaRPr lang="sk-SK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MySQL </a:t>
                      </a:r>
                      <a:r>
                        <a:rPr lang="sk-SK" sz="1800" b="0" dirty="0" err="1">
                          <a:solidFill>
                            <a:schemeClr val="tx1"/>
                          </a:solidFill>
                          <a:effectLst/>
                        </a:rPr>
                        <a:t>Community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800" b="0" dirty="0" err="1">
                          <a:solidFill>
                            <a:schemeClr val="tx1"/>
                          </a:solidFill>
                          <a:effectLst/>
                        </a:rPr>
                        <a:t>Edition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 5.7.9 </a:t>
                      </a:r>
                      <a:endParaRPr lang="sk-SK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2330968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Oracle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Oracle </a:t>
                      </a:r>
                      <a:r>
                        <a:rPr lang="sk-SK" sz="1800" b="0" dirty="0" err="1">
                          <a:solidFill>
                            <a:schemeClr val="tx1"/>
                          </a:solidFill>
                          <a:effectLst/>
                        </a:rPr>
                        <a:t>Database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 11g Express </a:t>
                      </a:r>
                      <a:r>
                        <a:rPr lang="sk-SK" sz="1800" b="0" dirty="0" err="1">
                          <a:solidFill>
                            <a:schemeClr val="tx1"/>
                          </a:solidFill>
                          <a:effectLst/>
                        </a:rPr>
                        <a:t>Edition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800" b="0" dirty="0" err="1">
                          <a:solidFill>
                            <a:schemeClr val="tx1"/>
                          </a:solidFill>
                          <a:effectLst/>
                        </a:rPr>
                        <a:t>Release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effectLst/>
                        </a:rPr>
                        <a:t> 11.2.0.2.0 - 64bit </a:t>
                      </a:r>
                      <a:endParaRPr lang="sk-SK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4642744"/>
                  </a:ext>
                </a:extLst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179512" y="439167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Multiple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experiments have been performed and evaluated, we will highlight some specifics of proposed systems. </a:t>
            </a:r>
            <a:endParaRPr lang="sk-SK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bdĺžnik 5"/>
          <p:cNvSpPr/>
          <p:nvPr/>
        </p:nvSpPr>
        <p:spPr>
          <a:xfrm rot="21061890">
            <a:off x="2270987" y="5067241"/>
            <a:ext cx="2269037" cy="543338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InnoDB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, </a:t>
            </a:r>
            <a:r>
              <a:rPr lang="sk-SK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MyISAM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74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274"/>
    </mc:Choice>
    <mc:Fallback>
      <p:transition spd="slow" advTm="4327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Experiment (1)</a:t>
            </a:r>
            <a:endParaRPr lang="sk-SK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61159"/>
            <a:ext cx="4724400" cy="17240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4905375" cy="19716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17032"/>
            <a:ext cx="4743450" cy="2305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287"/>
          <a:stretch>
            <a:fillRect/>
          </a:stretch>
        </p:blipFill>
        <p:spPr bwMode="auto">
          <a:xfrm>
            <a:off x="5148064" y="808777"/>
            <a:ext cx="3902248" cy="25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7"/>
          <p:cNvSpPr/>
          <p:nvPr/>
        </p:nvSpPr>
        <p:spPr>
          <a:xfrm rot="21061890">
            <a:off x="6762180" y="5305204"/>
            <a:ext cx="2269037" cy="543338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DISTINCT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07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564"/>
    </mc:Choice>
    <mc:Fallback>
      <p:transition spd="slow" advTm="4256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160" y="2708920"/>
            <a:ext cx="4686300" cy="190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Experiment (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sk-SK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4943475" cy="19812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801" y="3432820"/>
            <a:ext cx="4752975" cy="23622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 rot="21061890">
            <a:off x="6112649" y="5016377"/>
            <a:ext cx="2269037" cy="543338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GROUP BY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22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203"/>
    </mc:Choice>
    <mc:Fallback>
      <p:transition spd="slow" advTm="2520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Experiment (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sk-SK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836712"/>
            <a:ext cx="4686300" cy="30765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4733925" cy="230505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395536" y="807352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Oracle DBS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performance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provides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following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improvements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: (MySQL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reference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100%)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sk-SK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Machine 1</a:t>
            </a:r>
            <a:endParaRPr lang="sk-SK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89, 27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% (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InnoDB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92, 26% (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MyISAM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Machine 2</a:t>
            </a:r>
            <a:endParaRPr lang="sk-SK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83, 54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% (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InnoDB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83, 53% (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MyISAM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sk-SK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Obdĺžnik 6"/>
          <p:cNvSpPr/>
          <p:nvPr/>
        </p:nvSpPr>
        <p:spPr>
          <a:xfrm rot="21061890">
            <a:off x="6047988" y="4682085"/>
            <a:ext cx="2269037" cy="637601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DATE MANAGEMENT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37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313"/>
    </mc:Choice>
    <mc:Fallback>
      <p:transition spd="slow" advTm="2731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Experiment (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4)</a:t>
            </a:r>
            <a:endParaRPr lang="sk-SK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936707"/>
            <a:ext cx="4667250" cy="1981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347805"/>
            <a:ext cx="4573618" cy="179082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871" y="3387861"/>
            <a:ext cx="4772025" cy="219075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060494" y="2945894"/>
            <a:ext cx="3870176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Bef>
                <a:spcPts val="400"/>
              </a:spcBef>
              <a:spcAft>
                <a:spcPts val="0"/>
              </a:spcAft>
              <a:tabLst>
                <a:tab pos="457200" algn="l"/>
                <a:tab pos="449580" algn="l"/>
              </a:tabLst>
            </a:pP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Based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on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experiments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performance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improvement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of Oracle DBS in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comparison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with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MySQL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51,17% (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InnoDB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reference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100%) and 29,63% (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MyISAM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reference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100%).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When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dealing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with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worse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hardware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characteristics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difference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not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 so </a:t>
            </a:r>
            <a:r>
              <a:rPr lang="sk-SK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significant</a:t>
            </a:r>
            <a:r>
              <a:rPr lang="sk-SK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sk-SK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9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16</a:t>
            </a:r>
            <a:r>
              <a:rPr lang="sk-SK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76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% (</a:t>
            </a:r>
            <a:r>
              <a:rPr lang="en-US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InnoDB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reference 100%), </a:t>
            </a:r>
            <a:endParaRPr lang="sk-SK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9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17,46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% (</a:t>
            </a:r>
            <a:r>
              <a:rPr lang="en-US" spc="-5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MyISAM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reference 100%). </a:t>
            </a:r>
            <a:endParaRPr lang="sk-SK" spc="-5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Obdĺžnik 7"/>
          <p:cNvSpPr/>
          <p:nvPr/>
        </p:nvSpPr>
        <p:spPr>
          <a:xfrm rot="21061890">
            <a:off x="6199298" y="5952909"/>
            <a:ext cx="2269037" cy="731179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AGGREGATE FUNCTIONS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14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44"/>
    </mc:Choice>
    <mc:Fallback>
      <p:transition spd="slow" advTm="2404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sk-SK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Summary</a:t>
            </a:r>
            <a:endParaRPr lang="sk-SK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Based on these experiments, we can say that in most cases </a:t>
            </a:r>
            <a:r>
              <a:rPr lang="en-US" b="1" dirty="0"/>
              <a:t>Oracle database processing command requirements are less</a:t>
            </a:r>
            <a:r>
              <a:rPr lang="en-US" dirty="0"/>
              <a:t> than a MySQL database (processing time). </a:t>
            </a:r>
            <a:r>
              <a:rPr lang="en-US" b="1" dirty="0"/>
              <a:t>Database system Oracle, however, lags significantly in choosing unique record values provided by the DISTINCT feature. </a:t>
            </a:r>
            <a:endParaRPr lang="sk-SK" b="1" dirty="0"/>
          </a:p>
          <a:p>
            <a:pPr algn="just"/>
            <a:r>
              <a:rPr lang="en-US" dirty="0"/>
              <a:t>It was further found that a change in the </a:t>
            </a:r>
            <a:r>
              <a:rPr lang="en-US" b="1" dirty="0"/>
              <a:t>method of storing data </a:t>
            </a:r>
            <a:r>
              <a:rPr lang="en-US" dirty="0"/>
              <a:t>in the MySQL database has greater impact on the experiments for machine 1 in comparison with machine 2. </a:t>
            </a:r>
          </a:p>
          <a:p>
            <a:pPr algn="just"/>
            <a:r>
              <a:rPr lang="en-US" b="1" dirty="0" smtClean="0"/>
              <a:t>When </a:t>
            </a:r>
            <a:r>
              <a:rPr lang="en-US" b="1" dirty="0"/>
              <a:t>dealing with date formats, storage engine </a:t>
            </a:r>
            <a:r>
              <a:rPr lang="en-US" b="1" dirty="0" err="1"/>
              <a:t>InnoDB</a:t>
            </a:r>
            <a:r>
              <a:rPr lang="en-US" b="1" dirty="0"/>
              <a:t> je faster than </a:t>
            </a:r>
            <a:r>
              <a:rPr lang="en-US" b="1" dirty="0" err="1"/>
              <a:t>MyISAM</a:t>
            </a:r>
            <a:r>
              <a:rPr lang="en-US" b="1" dirty="0"/>
              <a:t>. </a:t>
            </a:r>
            <a:r>
              <a:rPr lang="en-US" dirty="0"/>
              <a:t>On the other hand, when managing aggregate functions and ORDER BY clause in the Select statements, </a:t>
            </a:r>
            <a:r>
              <a:rPr lang="en-US" dirty="0" err="1"/>
              <a:t>MyISAM</a:t>
            </a:r>
            <a:r>
              <a:rPr lang="en-US" dirty="0"/>
              <a:t> is better choice.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7345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098"/>
    </mc:Choice>
    <mc:Fallback>
      <p:transition spd="slow" advTm="3909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Conclusion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4330824" cy="50405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systems</a:t>
            </a:r>
            <a:endParaRPr lang="sk-SK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changes locality, diversity and reliability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 data amount</a:t>
            </a:r>
          </a:p>
          <a:p>
            <a:pPr marL="457200" lvl="1" indent="0">
              <a:buNone/>
            </a:pP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</a:t>
            </a:r>
            <a:r>
              <a:rPr lang="sk-SK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  <a:endParaRPr lang="sk-SK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bject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ttribute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</a:t>
            </a:r>
          </a:p>
          <a:p>
            <a:pPr lvl="1"/>
            <a:endParaRPr lang="sk-S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range of DBS systems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788024" y="2204864"/>
            <a:ext cx="433082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sk-SK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ndex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techniques, 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temporality,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NoSQL vs. relational concept. 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903" y="61471"/>
            <a:ext cx="2221803" cy="221540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662" y="4313205"/>
            <a:ext cx="4602044" cy="2016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90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150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183"/>
    </mc:Choice>
    <mc:Fallback>
      <p:transition spd="slow" advTm="691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Michal Kvet\Desktop\map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301245" cy="35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Michal Kvet\Desktop\Bez názvu 1 kop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6837"/>
            <a:ext cx="4681446" cy="25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 flipH="1">
            <a:off x="2267744" y="2204864"/>
            <a:ext cx="1080120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H="1">
            <a:off x="6209412" y="1196752"/>
            <a:ext cx="1080120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zilina-gallery.sk/galleries/Mesto/Zilinske_ulice/Velky_Diel/xIMG_72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31" b="12589"/>
          <a:stretch/>
        </p:blipFill>
        <p:spPr bwMode="auto">
          <a:xfrm>
            <a:off x="4283968" y="4077072"/>
            <a:ext cx="4283695" cy="223224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Slovakia,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university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27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352"/>
    </mc:Choice>
    <mc:Fallback>
      <p:transition spd="slow" advTm="3435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884" y="2636912"/>
            <a:ext cx="2088232" cy="2088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you for your attention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87624" y="530120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Looking forward to the next conference in person…</a:t>
            </a:r>
            <a:endParaRPr lang="sk-SK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71600" y="2564904"/>
            <a:ext cx="3098304" cy="2298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Any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sk-SK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questions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sk-SK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sk-SK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sk-SK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l"/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e-</a:t>
            </a:r>
            <a:r>
              <a:rPr lang="sk-SK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mailed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to </a:t>
            </a:r>
            <a:r>
              <a:rPr lang="sk-SK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sk-SK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authors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endParaRPr lang="sk-SK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10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206"/>
    </mc:Choice>
    <mc:Fallback>
      <p:transition spd="slow" advTm="102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Introduction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sk-SK" sz="2400" b="1" dirty="0" err="1" smtClean="0"/>
              <a:t>Development</a:t>
            </a:r>
            <a:r>
              <a:rPr lang="sk-SK" sz="2400" b="1" dirty="0" smtClean="0"/>
              <a:t> of </a:t>
            </a:r>
            <a:r>
              <a:rPr lang="sk-SK" sz="2400" b="1" dirty="0" err="1" smtClean="0"/>
              <a:t>almost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any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information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system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requires</a:t>
            </a:r>
            <a:r>
              <a:rPr lang="sk-SK" sz="2400" b="1" dirty="0" smtClean="0"/>
              <a:t> management of </a:t>
            </a:r>
            <a:r>
              <a:rPr lang="sk-SK" sz="2400" b="1" dirty="0" err="1" smtClean="0"/>
              <a:t>data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stored</a:t>
            </a:r>
            <a:r>
              <a:rPr lang="sk-SK" sz="2400" b="1" dirty="0" smtClean="0"/>
              <a:t> in </a:t>
            </a:r>
            <a:r>
              <a:rPr lang="sk-SK" sz="2400" b="1" dirty="0" err="1" smtClean="0"/>
              <a:t>the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database</a:t>
            </a:r>
            <a:r>
              <a:rPr lang="sk-SK" sz="2400" b="1" dirty="0" smtClean="0"/>
              <a:t>. </a:t>
            </a:r>
            <a:endParaRPr lang="sk-SK" sz="2400" b="1" dirty="0"/>
          </a:p>
          <a:p>
            <a:pPr lvl="1"/>
            <a:r>
              <a:rPr lang="sk-SK" sz="2400" dirty="0" err="1" smtClean="0"/>
              <a:t>data</a:t>
            </a:r>
            <a:r>
              <a:rPr lang="sk-SK" sz="2400" dirty="0" smtClean="0"/>
              <a:t> </a:t>
            </a:r>
            <a:r>
              <a:rPr lang="sk-SK" sz="2400" dirty="0" err="1"/>
              <a:t>amount</a:t>
            </a:r>
            <a:endParaRPr lang="sk-SK" sz="2400" dirty="0"/>
          </a:p>
          <a:p>
            <a:pPr lvl="1"/>
            <a:r>
              <a:rPr lang="sk-SK" sz="2400" dirty="0" err="1" smtClean="0"/>
              <a:t>time</a:t>
            </a:r>
            <a:r>
              <a:rPr lang="sk-SK" sz="2400" dirty="0" smtClean="0"/>
              <a:t> </a:t>
            </a:r>
            <a:r>
              <a:rPr lang="sk-SK" sz="2400" dirty="0" err="1"/>
              <a:t>limited</a:t>
            </a:r>
            <a:r>
              <a:rPr lang="sk-SK" sz="2400" dirty="0"/>
              <a:t> validity</a:t>
            </a:r>
          </a:p>
          <a:p>
            <a:pPr lvl="1"/>
            <a:r>
              <a:rPr lang="sk-SK" sz="2400" dirty="0" err="1"/>
              <a:t>s</a:t>
            </a:r>
            <a:r>
              <a:rPr lang="sk-SK" sz="2400" dirty="0" err="1" smtClean="0"/>
              <a:t>toring</a:t>
            </a:r>
            <a:r>
              <a:rPr lang="sk-SK" sz="2400" dirty="0" smtClean="0"/>
              <a:t> </a:t>
            </a:r>
            <a:r>
              <a:rPr lang="sk-SK" sz="2400" dirty="0" err="1"/>
              <a:t>whole</a:t>
            </a:r>
            <a:r>
              <a:rPr lang="sk-SK" sz="2400" dirty="0"/>
              <a:t> </a:t>
            </a:r>
            <a:r>
              <a:rPr lang="sk-SK" sz="2400" dirty="0" err="1"/>
              <a:t>time</a:t>
            </a:r>
            <a:r>
              <a:rPr lang="sk-SK" sz="2400" dirty="0"/>
              <a:t> </a:t>
            </a:r>
            <a:r>
              <a:rPr lang="sk-SK" sz="2400" dirty="0" err="1" smtClean="0"/>
              <a:t>spectrum</a:t>
            </a:r>
            <a:endParaRPr lang="sk-SK" sz="2400" dirty="0" smtClean="0"/>
          </a:p>
          <a:p>
            <a:pPr lvl="1"/>
            <a:r>
              <a:rPr lang="sk-SK" sz="2400" dirty="0" err="1"/>
              <a:t>s</a:t>
            </a:r>
            <a:r>
              <a:rPr lang="sk-SK" sz="2400" dirty="0" err="1" smtClean="0"/>
              <a:t>ensor</a:t>
            </a:r>
            <a:r>
              <a:rPr lang="sk-SK" sz="2400" dirty="0" smtClean="0"/>
              <a:t> </a:t>
            </a:r>
            <a:r>
              <a:rPr lang="sk-SK" sz="2400" dirty="0" err="1" smtClean="0"/>
              <a:t>data</a:t>
            </a:r>
            <a:r>
              <a:rPr lang="sk-SK" sz="2400" dirty="0" smtClean="0"/>
              <a:t> </a:t>
            </a:r>
            <a:r>
              <a:rPr lang="sk-SK" sz="2400" dirty="0" err="1" smtClean="0"/>
              <a:t>processing</a:t>
            </a:r>
            <a:endParaRPr lang="sk-SK" sz="2400" dirty="0"/>
          </a:p>
          <a:p>
            <a:pPr lvl="1"/>
            <a:endParaRPr lang="sk-SK" sz="2000" b="1" dirty="0" smtClean="0"/>
          </a:p>
          <a:p>
            <a:r>
              <a:rPr lang="sk-SK" sz="2400" b="1" dirty="0" err="1" smtClean="0"/>
              <a:t>Why</a:t>
            </a:r>
            <a:r>
              <a:rPr lang="sk-SK" sz="2400" b="1" dirty="0" smtClean="0"/>
              <a:t> </a:t>
            </a:r>
            <a:r>
              <a:rPr lang="sk-SK" sz="2400" b="1" dirty="0" err="1"/>
              <a:t>temporal</a:t>
            </a:r>
            <a:r>
              <a:rPr lang="sk-SK" sz="2400" b="1" dirty="0"/>
              <a:t> </a:t>
            </a:r>
            <a:r>
              <a:rPr lang="sk-SK" sz="2400" b="1" dirty="0" err="1"/>
              <a:t>data</a:t>
            </a:r>
            <a:r>
              <a:rPr lang="sk-SK" sz="2400" b="1" dirty="0"/>
              <a:t>?</a:t>
            </a:r>
          </a:p>
          <a:p>
            <a:pPr lvl="1"/>
            <a:r>
              <a:rPr lang="en-GB" sz="2400" dirty="0"/>
              <a:t>decision </a:t>
            </a:r>
            <a:r>
              <a:rPr lang="en-GB" sz="2400" dirty="0" smtClean="0"/>
              <a:t>making</a:t>
            </a:r>
            <a:r>
              <a:rPr lang="sk-SK" sz="2400" dirty="0" smtClean="0"/>
              <a:t> </a:t>
            </a:r>
          </a:p>
          <a:p>
            <a:pPr lvl="1"/>
            <a:r>
              <a:rPr lang="sk-SK" sz="2400" dirty="0"/>
              <a:t>a</a:t>
            </a:r>
            <a:r>
              <a:rPr lang="en-GB" sz="2400" dirty="0" err="1" smtClean="0"/>
              <a:t>nalysis</a:t>
            </a:r>
            <a:endParaRPr lang="sk-SK" sz="2400" dirty="0" smtClean="0"/>
          </a:p>
          <a:p>
            <a:pPr lvl="1"/>
            <a:r>
              <a:rPr lang="en-GB" sz="2400" dirty="0" smtClean="0"/>
              <a:t>creating </a:t>
            </a:r>
            <a:r>
              <a:rPr lang="en-GB" sz="2400" dirty="0"/>
              <a:t>future prognoses</a:t>
            </a:r>
            <a:r>
              <a:rPr lang="sk-SK" sz="2400" dirty="0"/>
              <a:t>, </a:t>
            </a:r>
          </a:p>
          <a:p>
            <a:pPr lvl="1"/>
            <a:r>
              <a:rPr lang="sk-SK" sz="2400" dirty="0" err="1" smtClean="0"/>
              <a:t>progress</a:t>
            </a:r>
            <a:r>
              <a:rPr lang="sk-SK" sz="2400" dirty="0" smtClean="0"/>
              <a:t> </a:t>
            </a:r>
            <a:r>
              <a:rPr lang="sk-SK" sz="2400" dirty="0"/>
              <a:t>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changes</a:t>
            </a:r>
            <a:r>
              <a:rPr lang="sk-SK" sz="2400" dirty="0"/>
              <a:t> monitoring</a:t>
            </a:r>
            <a:r>
              <a:rPr lang="sk-SK" sz="2400" dirty="0" smtClean="0"/>
              <a:t>,</a:t>
            </a:r>
          </a:p>
          <a:p>
            <a:pPr lvl="1"/>
            <a:r>
              <a:rPr lang="sk-SK" sz="2400" dirty="0" err="1"/>
              <a:t>r</a:t>
            </a:r>
            <a:r>
              <a:rPr lang="sk-SK" sz="2400" dirty="0" err="1" smtClean="0"/>
              <a:t>educe</a:t>
            </a:r>
            <a:r>
              <a:rPr lang="sk-SK" sz="2400" dirty="0" smtClean="0"/>
              <a:t> </a:t>
            </a:r>
            <a:r>
              <a:rPr lang="sk-SK" sz="2400" dirty="0" err="1" smtClean="0"/>
              <a:t>amount</a:t>
            </a:r>
            <a:r>
              <a:rPr lang="sk-SK" sz="2400" dirty="0" smtClean="0"/>
              <a:t> of </a:t>
            </a:r>
            <a:r>
              <a:rPr lang="sk-SK" sz="2400" dirty="0" err="1" smtClean="0"/>
              <a:t>data</a:t>
            </a:r>
            <a:r>
              <a:rPr lang="sk-SK" sz="2400" dirty="0" smtClean="0"/>
              <a:t> to </a:t>
            </a:r>
            <a:r>
              <a:rPr lang="sk-SK" sz="2400" dirty="0" err="1" smtClean="0"/>
              <a:t>be</a:t>
            </a:r>
            <a:r>
              <a:rPr lang="sk-SK" sz="2400" dirty="0" smtClean="0"/>
              <a:t> </a:t>
            </a:r>
            <a:r>
              <a:rPr lang="sk-SK" sz="2400" dirty="0" err="1" smtClean="0"/>
              <a:t>transferred</a:t>
            </a:r>
            <a:r>
              <a:rPr lang="sk-SK" sz="2400" dirty="0" smtClean="0"/>
              <a:t> and </a:t>
            </a:r>
            <a:r>
              <a:rPr lang="sk-SK" sz="2400" dirty="0" err="1" smtClean="0"/>
              <a:t>processed</a:t>
            </a:r>
            <a:r>
              <a:rPr lang="sk-SK" sz="2400" dirty="0" smtClean="0"/>
              <a:t>, </a:t>
            </a:r>
            <a:endParaRPr lang="sk-SK" sz="2400" dirty="0"/>
          </a:p>
          <a:p>
            <a:pPr lvl="1"/>
            <a:r>
              <a:rPr lang="sk-SK" sz="2400" dirty="0"/>
              <a:t>....</a:t>
            </a:r>
          </a:p>
          <a:p>
            <a:endParaRPr lang="sk-SK" sz="2400" b="1" dirty="0" smtClean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6256" y="1340768"/>
            <a:ext cx="1600200" cy="1590675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 rot="20747721">
            <a:off x="4964017" y="2144926"/>
            <a:ext cx="2269037" cy="543338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performance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31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5850"/>
    </mc:Choice>
    <mc:Fallback>
      <p:transition spd="slow" advTm="758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Analysis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/>
          </a:bodyPr>
          <a:lstStyle/>
          <a:p>
            <a:r>
              <a:rPr lang="sk-SK" sz="2400" b="1" dirty="0" err="1" smtClean="0"/>
              <a:t>Several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types</a:t>
            </a:r>
            <a:r>
              <a:rPr lang="sk-SK" sz="2400" b="1" dirty="0" smtClean="0"/>
              <a:t> of </a:t>
            </a:r>
            <a:r>
              <a:rPr lang="sk-SK" sz="2400" b="1" dirty="0" err="1" smtClean="0"/>
              <a:t>database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systems</a:t>
            </a:r>
            <a:endParaRPr lang="sk-SK" sz="2400" b="1" dirty="0" smtClean="0"/>
          </a:p>
          <a:p>
            <a:pPr lvl="1"/>
            <a:r>
              <a:rPr lang="sk-SK" sz="2000" b="1" dirty="0" err="1"/>
              <a:t>m</a:t>
            </a:r>
            <a:r>
              <a:rPr lang="sk-SK" sz="2000" b="1" dirty="0" err="1" smtClean="0"/>
              <a:t>anaging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storing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modifying</a:t>
            </a:r>
            <a:r>
              <a:rPr lang="sk-SK" sz="2000" b="1" dirty="0" smtClean="0"/>
              <a:t> and </a:t>
            </a:r>
            <a:r>
              <a:rPr lang="sk-SK" sz="2000" b="1" dirty="0" err="1" smtClean="0"/>
              <a:t>selecting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large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data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amounts</a:t>
            </a:r>
            <a:r>
              <a:rPr lang="sk-SK" sz="2000" b="1" dirty="0" smtClean="0"/>
              <a:t>.</a:t>
            </a:r>
            <a:endParaRPr lang="en-US" sz="2000" b="1" dirty="0" smtClean="0"/>
          </a:p>
          <a:p>
            <a:pPr lvl="2"/>
            <a:r>
              <a:rPr lang="sk-SK" sz="1600" b="1" dirty="0" smtClean="0"/>
              <a:t>t</a:t>
            </a:r>
            <a:r>
              <a:rPr lang="en-US" sz="1600" b="1" dirty="0" err="1" smtClean="0"/>
              <a:t>ransport</a:t>
            </a:r>
            <a:r>
              <a:rPr lang="en-US" sz="1600" b="1" dirty="0" smtClean="0"/>
              <a:t> systems, industry, medicine, business applications, …</a:t>
            </a:r>
            <a:r>
              <a:rPr lang="sk-SK" sz="1600" b="1" dirty="0" smtClean="0"/>
              <a:t> </a:t>
            </a:r>
          </a:p>
          <a:p>
            <a:pPr marL="342900" lvl="1" indent="-342900"/>
            <a:r>
              <a:rPr lang="sk-SK" sz="2400" b="1" dirty="0" err="1"/>
              <a:t>D</a:t>
            </a:r>
            <a:r>
              <a:rPr lang="sk-SK" sz="2400" b="1" dirty="0" err="1" smtClean="0"/>
              <a:t>atabase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administration</a:t>
            </a:r>
            <a:r>
              <a:rPr lang="sk-SK" sz="2400" b="1" dirty="0" smtClean="0"/>
              <a:t> – </a:t>
            </a:r>
            <a:r>
              <a:rPr lang="sk-SK" sz="2400" b="1" dirty="0" err="1" smtClean="0"/>
              <a:t>relational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databases</a:t>
            </a:r>
            <a:endParaRPr lang="sk-SK" sz="2400" b="1" dirty="0" smtClean="0"/>
          </a:p>
          <a:p>
            <a:pPr marL="742950" lvl="2" indent="-342900"/>
            <a:r>
              <a:rPr lang="sk-SK" b="1" dirty="0" smtClean="0">
                <a:solidFill>
                  <a:srgbClr val="FF0000"/>
                </a:solidFill>
              </a:rPr>
              <a:t>Oracle</a:t>
            </a:r>
          </a:p>
          <a:p>
            <a:pPr marL="742950" lvl="2" indent="-342900"/>
            <a:r>
              <a:rPr lang="sk-SK" b="1" dirty="0" smtClean="0">
                <a:solidFill>
                  <a:srgbClr val="FF0000"/>
                </a:solidFill>
              </a:rPr>
              <a:t>MySQL</a:t>
            </a:r>
          </a:p>
          <a:p>
            <a:pPr marL="742950" lvl="2" indent="-342900"/>
            <a:r>
              <a:rPr lang="sk-SK" sz="2000" b="1" dirty="0" err="1" smtClean="0"/>
              <a:t>PostgreSQL</a:t>
            </a:r>
            <a:endParaRPr lang="sk-SK" sz="2000" b="1" dirty="0" smtClean="0"/>
          </a:p>
          <a:p>
            <a:pPr marL="742950" lvl="2" indent="-342900"/>
            <a:r>
              <a:rPr lang="sk-SK" sz="2000" b="1" dirty="0" err="1" smtClean="0"/>
              <a:t>Informix</a:t>
            </a:r>
            <a:endParaRPr lang="sk-SK" sz="2000" b="1" dirty="0" smtClean="0"/>
          </a:p>
          <a:p>
            <a:pPr marL="742950" lvl="2" indent="-342900"/>
            <a:r>
              <a:rPr lang="sk-SK" sz="2000" b="1" dirty="0" smtClean="0"/>
              <a:t>DB2</a:t>
            </a:r>
            <a:endParaRPr lang="sk-SK" sz="1600" b="1" dirty="0"/>
          </a:p>
          <a:p>
            <a:pPr lvl="1"/>
            <a:endParaRPr lang="sk-SK" sz="2000" b="1" dirty="0" smtClean="0"/>
          </a:p>
        </p:txBody>
      </p:sp>
      <p:sp>
        <p:nvSpPr>
          <p:cNvPr id="7" name="Obdĺžnik 6"/>
          <p:cNvSpPr/>
          <p:nvPr/>
        </p:nvSpPr>
        <p:spPr>
          <a:xfrm rot="20747721">
            <a:off x="5986729" y="3071905"/>
            <a:ext cx="2457037" cy="685772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b</a:t>
            </a:r>
            <a:r>
              <a:rPr lang="sk-SK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ased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 on SQL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  <a:p>
            <a:pPr algn="ctr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&gt; own dialect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11560" y="4941168"/>
            <a:ext cx="5040560" cy="648072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s</a:t>
            </a:r>
            <a:r>
              <a:rPr lang="sk-SK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yntax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&amp; semantics			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erformance limitations &amp; definitions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2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776"/>
    </mc:Choice>
    <mc:Fallback>
      <p:transition spd="slow" advTm="677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sahu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Development</a:t>
            </a:r>
            <a:r>
              <a:rPr lang="sk-SK" sz="2400" dirty="0" smtClean="0"/>
              <a:t> of </a:t>
            </a:r>
            <a:r>
              <a:rPr lang="sk-SK" sz="2400" dirty="0" err="1" smtClean="0"/>
              <a:t>relational</a:t>
            </a:r>
            <a:r>
              <a:rPr lang="sk-SK" sz="2400" dirty="0" smtClean="0"/>
              <a:t> </a:t>
            </a:r>
            <a:r>
              <a:rPr lang="sk-SK" sz="2400" dirty="0" err="1" smtClean="0"/>
              <a:t>database</a:t>
            </a:r>
            <a:r>
              <a:rPr lang="sk-SK" sz="2400" dirty="0" smtClean="0"/>
              <a:t> management </a:t>
            </a:r>
            <a:r>
              <a:rPr lang="sk-SK" sz="2400" dirty="0" err="1" smtClean="0"/>
              <a:t>system</a:t>
            </a:r>
            <a:r>
              <a:rPr lang="sk-SK" sz="2400" dirty="0" smtClean="0"/>
              <a:t> </a:t>
            </a:r>
            <a:r>
              <a:rPr lang="sk-SK" sz="2400" dirty="0" err="1" smtClean="0"/>
              <a:t>began</a:t>
            </a:r>
            <a:r>
              <a:rPr lang="sk-SK" sz="2400" dirty="0" smtClean="0"/>
              <a:t>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60s of 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20th 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sk-SK" sz="2400" dirty="0" smtClean="0"/>
          </a:p>
          <a:p>
            <a:r>
              <a:rPr lang="sk-SK" sz="2400" dirty="0" err="1"/>
              <a:t>File</a:t>
            </a:r>
            <a:r>
              <a:rPr lang="sk-SK" sz="2400" dirty="0"/>
              <a:t> </a:t>
            </a:r>
            <a:r>
              <a:rPr lang="sk-SK" sz="2400" dirty="0" err="1"/>
              <a:t>systems</a:t>
            </a:r>
            <a:endParaRPr lang="sk-SK" sz="2400" dirty="0"/>
          </a:p>
          <a:p>
            <a:r>
              <a:rPr lang="sk-SK" sz="2400" dirty="0" err="1"/>
              <a:t>Hierarchical</a:t>
            </a:r>
            <a:r>
              <a:rPr lang="sk-SK" sz="2400" dirty="0"/>
              <a:t> and </a:t>
            </a:r>
            <a:r>
              <a:rPr lang="sk-SK" sz="2400" dirty="0" err="1"/>
              <a:t>network</a:t>
            </a:r>
            <a:r>
              <a:rPr lang="sk-SK" sz="2400" dirty="0"/>
              <a:t> </a:t>
            </a:r>
            <a:r>
              <a:rPr lang="sk-SK" sz="2400" dirty="0" err="1"/>
              <a:t>based</a:t>
            </a:r>
            <a:r>
              <a:rPr lang="sk-SK" sz="2400" dirty="0"/>
              <a:t> DBS</a:t>
            </a:r>
          </a:p>
          <a:p>
            <a:r>
              <a:rPr lang="sk-SK" sz="2400" b="1" dirty="0" err="1"/>
              <a:t>Relational</a:t>
            </a:r>
            <a:r>
              <a:rPr lang="sk-SK" sz="2400" b="1" dirty="0"/>
              <a:t> </a:t>
            </a:r>
            <a:r>
              <a:rPr lang="sk-SK" sz="2400" b="1" dirty="0" smtClean="0"/>
              <a:t>DBS</a:t>
            </a:r>
            <a:r>
              <a:rPr lang="sk-SK" sz="2400" i="1" dirty="0" smtClean="0"/>
              <a:t> (</a:t>
            </a:r>
            <a:r>
              <a:rPr lang="sk-SK" sz="2400" i="1" dirty="0" err="1" smtClean="0"/>
              <a:t>Edgar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Codd</a:t>
            </a:r>
            <a:r>
              <a:rPr lang="sk-SK" sz="2400" i="1" dirty="0" smtClean="0"/>
              <a:t>, 70s)</a:t>
            </a:r>
            <a:endParaRPr lang="sk-SK" sz="2400" i="1" dirty="0"/>
          </a:p>
          <a:p>
            <a:r>
              <a:rPr lang="sk-SK" sz="2400" dirty="0" err="1"/>
              <a:t>Object</a:t>
            </a:r>
            <a:r>
              <a:rPr lang="sk-SK" sz="2400" dirty="0"/>
              <a:t> </a:t>
            </a:r>
            <a:r>
              <a:rPr lang="sk-SK" sz="2400" dirty="0" err="1"/>
              <a:t>oriented</a:t>
            </a:r>
            <a:r>
              <a:rPr lang="sk-SK" sz="2400" dirty="0"/>
              <a:t> DBS</a:t>
            </a:r>
          </a:p>
          <a:p>
            <a:r>
              <a:rPr lang="sk-SK" sz="2400" dirty="0" err="1"/>
              <a:t>NoSQL</a:t>
            </a:r>
            <a:endParaRPr lang="sk-SK" sz="2400" dirty="0"/>
          </a:p>
          <a:p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History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(1)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9" t="1980"/>
          <a:stretch/>
        </p:blipFill>
        <p:spPr>
          <a:xfrm rot="16200000">
            <a:off x="5463281" y="4337920"/>
            <a:ext cx="1817838" cy="158417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1" y="4005064"/>
            <a:ext cx="2728934" cy="1929441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>
          <a:xfrm rot="20747721">
            <a:off x="6244848" y="3388354"/>
            <a:ext cx="2457037" cy="685772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Large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data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amounts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7301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105"/>
    </mc:Choice>
    <mc:Fallback>
      <p:transition spd="slow" advTm="451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History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(2)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 rot="20747721">
            <a:off x="4617762" y="4739574"/>
            <a:ext cx="1560325" cy="567391"/>
          </a:xfrm>
          <a:prstGeom prst="rect">
            <a:avLst/>
          </a:prstGeom>
          <a:solidFill>
            <a:srgbClr val="FEFF99">
              <a:alpha val="9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time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1520" y="1030084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/>
              <a:t>Properly</a:t>
            </a:r>
            <a:r>
              <a:rPr lang="sk-SK" sz="2400" dirty="0"/>
              <a:t> </a:t>
            </a:r>
            <a:r>
              <a:rPr lang="sk-SK" sz="2400" dirty="0" err="1"/>
              <a:t>designed</a:t>
            </a:r>
            <a:r>
              <a:rPr lang="sk-SK" sz="2400" dirty="0"/>
              <a:t> </a:t>
            </a:r>
            <a:r>
              <a:rPr lang="sk-SK" sz="2400" dirty="0" err="1"/>
              <a:t>structure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basis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sk-SK" sz="2400" dirty="0"/>
          </a:p>
          <a:p>
            <a:r>
              <a:rPr lang="sk-SK" sz="2400" dirty="0" err="1"/>
              <a:t>Temporality</a:t>
            </a:r>
            <a:r>
              <a:rPr lang="sk-SK" sz="2400" dirty="0"/>
              <a:t> (</a:t>
            </a:r>
            <a:r>
              <a:rPr lang="sk-SK" sz="2400" dirty="0" err="1"/>
              <a:t>backups</a:t>
            </a:r>
            <a:r>
              <a:rPr lang="sk-SK" sz="2400" dirty="0"/>
              <a:t>, log </a:t>
            </a:r>
            <a:r>
              <a:rPr lang="sk-SK" sz="2400" dirty="0" err="1"/>
              <a:t>files</a:t>
            </a:r>
            <a:r>
              <a:rPr lang="sk-SK" sz="2400" dirty="0"/>
              <a:t>)</a:t>
            </a:r>
          </a:p>
          <a:p>
            <a:r>
              <a:rPr lang="sk-SK" sz="2400" dirty="0"/>
              <a:t>Index </a:t>
            </a:r>
            <a:r>
              <a:rPr lang="sk-SK" sz="2400" dirty="0" err="1"/>
              <a:t>structures</a:t>
            </a:r>
            <a:endParaRPr lang="sk-SK" sz="2400" dirty="0"/>
          </a:p>
          <a:p>
            <a:r>
              <a:rPr lang="sk-SK" sz="2400" b="1" u="sng" dirty="0" err="1"/>
              <a:t>Function</a:t>
            </a:r>
            <a:r>
              <a:rPr lang="sk-SK" sz="2400" b="1" u="sng" dirty="0"/>
              <a:t> </a:t>
            </a:r>
            <a:r>
              <a:rPr lang="sk-SK" sz="2400" b="1" u="sng" dirty="0" err="1"/>
              <a:t>processing</a:t>
            </a:r>
            <a:endParaRPr lang="sk-SK" sz="2400" b="1" u="sng" dirty="0"/>
          </a:p>
          <a:p>
            <a:endParaRPr lang="sk-SK" sz="2400" b="1" u="sng" dirty="0"/>
          </a:p>
          <a:p>
            <a:r>
              <a:rPr lang="sk-SK" sz="2400" b="1" u="sng" dirty="0" err="1"/>
              <a:t>Object</a:t>
            </a:r>
            <a:r>
              <a:rPr lang="sk-SK" sz="2400" b="1" u="sng" dirty="0"/>
              <a:t> level </a:t>
            </a:r>
            <a:r>
              <a:rPr lang="sk-SK" sz="2400" b="1" u="sng" dirty="0" err="1"/>
              <a:t>vs</a:t>
            </a:r>
            <a:r>
              <a:rPr lang="sk-SK" sz="2400" b="1" u="sng" dirty="0"/>
              <a:t>. </a:t>
            </a:r>
            <a:r>
              <a:rPr lang="sk-SK" sz="2400" b="1" u="sng" dirty="0" err="1"/>
              <a:t>Column</a:t>
            </a:r>
            <a:r>
              <a:rPr lang="sk-SK" sz="2400" b="1" u="sng" dirty="0"/>
              <a:t> level </a:t>
            </a:r>
            <a:r>
              <a:rPr lang="sk-SK" sz="2400" b="1" u="sng" dirty="0" err="1"/>
              <a:t>temporal</a:t>
            </a:r>
            <a:r>
              <a:rPr lang="sk-SK" sz="2400" b="1" u="sng" dirty="0"/>
              <a:t> </a:t>
            </a:r>
            <a:r>
              <a:rPr lang="sk-SK" sz="2400" b="1" u="sng" dirty="0" err="1"/>
              <a:t>architecture</a:t>
            </a:r>
            <a:endParaRPr lang="sk-SK" sz="2400" b="1" u="sng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632658" y="4473112"/>
            <a:ext cx="1800149" cy="144011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8004" y="4725144"/>
            <a:ext cx="1397234" cy="13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87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138"/>
    </mc:Choice>
    <mc:Fallback>
      <p:transition spd="slow" advTm="3213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Models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sk-SK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object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level)</a:t>
            </a:r>
          </a:p>
        </p:txBody>
      </p:sp>
      <p:pic>
        <p:nvPicPr>
          <p:cNvPr id="1026" name="Picture 2" descr="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93" y="1052736"/>
            <a:ext cx="6640687" cy="31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obsahu 2"/>
          <p:cNvSpPr txBox="1">
            <a:spLocks/>
          </p:cNvSpPr>
          <p:nvPr/>
        </p:nvSpPr>
        <p:spPr>
          <a:xfrm>
            <a:off x="449894" y="4366626"/>
            <a:ext cx="2572249" cy="1510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sk-SK" sz="1600" b="1" dirty="0" smtClean="0">
                <a:solidFill>
                  <a:srgbClr val="FF0000"/>
                </a:solidFill>
              </a:rPr>
              <a:t>Validity, </a:t>
            </a:r>
          </a:p>
          <a:p>
            <a:pPr marL="0" indent="0">
              <a:buFont typeface="Wingdings" pitchFamily="2" charset="2"/>
              <a:buNone/>
            </a:pPr>
            <a:r>
              <a:rPr lang="sk-SK" sz="1600" b="1" dirty="0" err="1" smtClean="0">
                <a:solidFill>
                  <a:srgbClr val="FF0000"/>
                </a:solidFill>
              </a:rPr>
              <a:t>Transaction</a:t>
            </a:r>
            <a:r>
              <a:rPr lang="sk-SK" sz="1600" b="1" dirty="0" smtClean="0">
                <a:solidFill>
                  <a:srgbClr val="FF0000"/>
                </a:solidFill>
              </a:rPr>
              <a:t> validity, </a:t>
            </a:r>
          </a:p>
          <a:p>
            <a:pPr marL="0" indent="0">
              <a:buFont typeface="Wingdings" pitchFamily="2" charset="2"/>
              <a:buNone/>
            </a:pPr>
            <a:r>
              <a:rPr lang="sk-SK" sz="1600" b="1" dirty="0" err="1" smtClean="0">
                <a:solidFill>
                  <a:srgbClr val="FF0000"/>
                </a:solidFill>
              </a:rPr>
              <a:t>Time</a:t>
            </a:r>
            <a:r>
              <a:rPr lang="sk-SK" sz="1600" b="1" dirty="0" smtClean="0">
                <a:solidFill>
                  <a:srgbClr val="FF0000"/>
                </a:solidFill>
              </a:rPr>
              <a:t> </a:t>
            </a:r>
            <a:r>
              <a:rPr lang="sk-SK" sz="1600" b="1" dirty="0" err="1" smtClean="0">
                <a:solidFill>
                  <a:srgbClr val="FF0000"/>
                </a:solidFill>
              </a:rPr>
              <a:t>locality</a:t>
            </a:r>
            <a:r>
              <a:rPr lang="sk-SK" sz="1600" b="1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Font typeface="Wingdings" pitchFamily="2" charset="2"/>
              <a:buNone/>
            </a:pPr>
            <a:r>
              <a:rPr lang="sk-SK" sz="1600" b="1" dirty="0" err="1" smtClean="0">
                <a:solidFill>
                  <a:srgbClr val="FF0000"/>
                </a:solidFill>
              </a:rPr>
              <a:t>Reliability</a:t>
            </a:r>
            <a:r>
              <a:rPr lang="sk-SK" sz="1600" b="1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Font typeface="Wingdings" pitchFamily="2" charset="2"/>
              <a:buNone/>
            </a:pPr>
            <a:r>
              <a:rPr lang="sk-SK" sz="1600" b="1" dirty="0" smtClean="0">
                <a:solidFill>
                  <a:srgbClr val="FF0000"/>
                </a:solidFill>
              </a:rPr>
              <a:t>...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 rot="-1020000">
            <a:off x="4750724" y="4239517"/>
            <a:ext cx="4382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sk-SK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</a:t>
            </a: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 </a:t>
            </a:r>
            <a:r>
              <a:rPr lang="sk-SK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delimits</a:t>
            </a: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validity of </a:t>
            </a:r>
            <a:r>
              <a:rPr lang="sk-SK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endParaRPr lang="sk-SK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 rot="834199">
            <a:off x="6317632" y="1118739"/>
            <a:ext cx="2572249" cy="1302149"/>
          </a:xfrm>
          <a:prstGeom prst="rect">
            <a:avLst/>
          </a:prstGeom>
          <a:solidFill>
            <a:srgbClr val="FEFF99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sk-SK" sz="1600" b="1" dirty="0" err="1" smtClean="0">
                <a:solidFill>
                  <a:srgbClr val="FF0000"/>
                </a:solidFill>
              </a:rPr>
              <a:t>Temporal</a:t>
            </a:r>
            <a:r>
              <a:rPr lang="sk-SK" sz="1600" b="1" dirty="0" smtClean="0">
                <a:solidFill>
                  <a:srgbClr val="FF0000"/>
                </a:solidFill>
              </a:rPr>
              <a:t> model</a:t>
            </a:r>
          </a:p>
          <a:p>
            <a:pPr marL="0" indent="0" algn="ctr">
              <a:buFont typeface="Wingdings" pitchFamily="2" charset="2"/>
              <a:buNone/>
            </a:pPr>
            <a:r>
              <a:rPr lang="sk-SK" sz="1600" b="1" dirty="0" err="1">
                <a:solidFill>
                  <a:srgbClr val="FF0000"/>
                </a:solidFill>
              </a:rPr>
              <a:t>v</a:t>
            </a:r>
            <a:r>
              <a:rPr lang="sk-SK" sz="1600" b="1" dirty="0" err="1" smtClean="0">
                <a:solidFill>
                  <a:srgbClr val="FF0000"/>
                </a:solidFill>
              </a:rPr>
              <a:t>s</a:t>
            </a:r>
            <a:r>
              <a:rPr lang="sk-SK" sz="1600" b="1" dirty="0" smtClean="0">
                <a:solidFill>
                  <a:srgbClr val="FF0000"/>
                </a:solidFill>
              </a:rPr>
              <a:t>. </a:t>
            </a:r>
          </a:p>
          <a:p>
            <a:pPr marL="0" indent="0" algn="ctr">
              <a:buFont typeface="Wingdings" pitchFamily="2" charset="2"/>
              <a:buNone/>
            </a:pPr>
            <a:r>
              <a:rPr lang="sk-SK" sz="1600" b="1" dirty="0" err="1" smtClean="0">
                <a:solidFill>
                  <a:srgbClr val="FF0000"/>
                </a:solidFill>
              </a:rPr>
              <a:t>Conventional</a:t>
            </a:r>
            <a:r>
              <a:rPr lang="sk-SK" sz="1600" b="1" dirty="0" smtClean="0">
                <a:solidFill>
                  <a:srgbClr val="FF0000"/>
                </a:solidFill>
              </a:rPr>
              <a:t> model </a:t>
            </a:r>
            <a:r>
              <a:rPr lang="sk-SK" sz="1600" b="1" dirty="0" err="1" smtClean="0">
                <a:solidFill>
                  <a:srgbClr val="FF0000"/>
                </a:solidFill>
              </a:rPr>
              <a:t>with</a:t>
            </a:r>
            <a:r>
              <a:rPr lang="sk-SK" sz="1600" b="1" dirty="0" smtClean="0">
                <a:solidFill>
                  <a:srgbClr val="FF0000"/>
                </a:solidFill>
              </a:rPr>
              <a:t> </a:t>
            </a:r>
            <a:r>
              <a:rPr lang="sk-SK" sz="1600" b="1" dirty="0" err="1" smtClean="0">
                <a:solidFill>
                  <a:srgbClr val="FF0000"/>
                </a:solidFill>
              </a:rPr>
              <a:t>temporal</a:t>
            </a:r>
            <a:r>
              <a:rPr lang="sk-SK" sz="1600" b="1" dirty="0" smtClean="0">
                <a:solidFill>
                  <a:srgbClr val="FF0000"/>
                </a:solidFill>
              </a:rPr>
              <a:t> </a:t>
            </a:r>
            <a:r>
              <a:rPr lang="sk-SK" sz="1600" b="1" dirty="0" err="1" smtClean="0">
                <a:solidFill>
                  <a:srgbClr val="FF0000"/>
                </a:solidFill>
              </a:rPr>
              <a:t>attributes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2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232"/>
    </mc:Choice>
    <mc:Fallback>
      <p:transition spd="slow" advTm="312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Temporality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0405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Operations:</a:t>
            </a:r>
          </a:p>
          <a:p>
            <a:pPr lvl="1"/>
            <a:r>
              <a:rPr lang="en-US" sz="1800" b="1" dirty="0" smtClean="0"/>
              <a:t>Insert,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Update, </a:t>
            </a:r>
          </a:p>
          <a:p>
            <a:pPr lvl="1"/>
            <a:r>
              <a:rPr lang="en-US" sz="1800" b="1" dirty="0" smtClean="0"/>
              <a:t>Delete</a:t>
            </a:r>
          </a:p>
          <a:p>
            <a:pPr lvl="1"/>
            <a:r>
              <a:rPr lang="en-US" sz="1800" b="1" dirty="0" smtClean="0"/>
              <a:t>Restore, </a:t>
            </a:r>
          </a:p>
          <a:p>
            <a:pPr lvl="1"/>
            <a:r>
              <a:rPr lang="en-US" sz="1800" b="1" dirty="0" smtClean="0"/>
              <a:t>Purge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Select</a:t>
            </a:r>
          </a:p>
          <a:p>
            <a:pPr marL="457200" lvl="1" indent="0">
              <a:buNone/>
            </a:pPr>
            <a:endParaRPr lang="en-US" sz="1600" b="1" dirty="0" smtClean="0"/>
          </a:p>
          <a:p>
            <a:pPr marL="342900" lvl="1" indent="-342900"/>
            <a:r>
              <a:rPr lang="en-US" sz="2400" b="1" dirty="0" smtClean="0"/>
              <a:t>Such solution is inappropriate </a:t>
            </a:r>
          </a:p>
          <a:p>
            <a:pPr marL="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for sensor data processing!</a:t>
            </a:r>
            <a:endParaRPr lang="en-US" sz="2400" b="1" dirty="0"/>
          </a:p>
          <a:p>
            <a:pPr marL="457200" lvl="1" indent="0">
              <a:buNone/>
            </a:pPr>
            <a:endParaRPr lang="en-US" sz="1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93"/>
          <a:stretch>
            <a:fillRect/>
          </a:stretch>
        </p:blipFill>
        <p:spPr bwMode="auto">
          <a:xfrm>
            <a:off x="1060931" y="4483759"/>
            <a:ext cx="3510263" cy="16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704" y="3621869"/>
            <a:ext cx="3347864" cy="225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7816" y="-21150"/>
            <a:ext cx="1656184" cy="1656184"/>
          </a:xfrm>
          <a:prstGeom prst="rect">
            <a:avLst/>
          </a:prstGeom>
        </p:spPr>
      </p:pic>
      <p:sp>
        <p:nvSpPr>
          <p:cNvPr id="15" name="Zástupný symbol obsahu 2"/>
          <p:cNvSpPr txBox="1">
            <a:spLocks/>
          </p:cNvSpPr>
          <p:nvPr/>
        </p:nvSpPr>
        <p:spPr>
          <a:xfrm rot="834199">
            <a:off x="5953461" y="1632313"/>
            <a:ext cx="2572249" cy="1397832"/>
          </a:xfrm>
          <a:prstGeom prst="rect">
            <a:avLst/>
          </a:prstGeom>
          <a:solidFill>
            <a:srgbClr val="FEFF99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Data: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Historical,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Actual,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Future valid</a:t>
            </a:r>
            <a:endParaRPr lang="sk-SK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2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220"/>
    </mc:Choice>
    <mc:Fallback>
      <p:transition spd="slow" advTm="272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44624"/>
            <a:ext cx="9042995" cy="8640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Attribute level temporal system</a:t>
            </a:r>
            <a:endParaRPr lang="sk-SK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" name="Obrázok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65" r="65898" b="24403"/>
          <a:stretch/>
        </p:blipFill>
        <p:spPr bwMode="auto">
          <a:xfrm>
            <a:off x="5295740" y="3212976"/>
            <a:ext cx="3848260" cy="2690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044258" cy="368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obsahu 2"/>
          <p:cNvSpPr txBox="1">
            <a:spLocks/>
          </p:cNvSpPr>
          <p:nvPr/>
        </p:nvSpPr>
        <p:spPr>
          <a:xfrm rot="834199">
            <a:off x="6079737" y="1136300"/>
            <a:ext cx="2280267" cy="1170835"/>
          </a:xfrm>
          <a:prstGeom prst="rect">
            <a:avLst/>
          </a:prstGeom>
          <a:solidFill>
            <a:srgbClr val="FEFF99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sk-SK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Consistency</a:t>
            </a:r>
            <a:r>
              <a:rPr lang="sk-SK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with</a:t>
            </a:r>
            <a:r>
              <a:rPr lang="sk-SK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existing</a:t>
            </a:r>
            <a:r>
              <a:rPr lang="sk-SK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systems</a:t>
            </a:r>
            <a:endParaRPr lang="sk-SK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 rot="21040183">
            <a:off x="6189697" y="2456532"/>
            <a:ext cx="2983026" cy="543362"/>
          </a:xfrm>
          <a:prstGeom prst="rect">
            <a:avLst/>
          </a:prstGeom>
          <a:solidFill>
            <a:srgbClr val="FEFF99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sk-SK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Data</a:t>
            </a:r>
            <a:r>
              <a:rPr lang="sk-SK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amount</a:t>
            </a:r>
            <a:endParaRPr lang="sk-SK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8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196"/>
    </mc:Choice>
    <mc:Fallback>
      <p:transition spd="slow" advTm="291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2DCC573B91B42ADEC69BBCCAB57E2" ma:contentTypeVersion="2" ma:contentTypeDescription="Create a new document." ma:contentTypeScope="" ma:versionID="702e6a44b8aad879292dc6cd3b80ddde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79BC0F5-06FA-467B-91BE-8AAC2F777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A3FF6B-7774-414F-8CD0-9B5AE1C998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4BEDEB-E05A-4073-9B9E-A96EDB43703E}">
  <ds:schemaRefs>
    <ds:schemaRef ds:uri="http://schemas.microsoft.com/sharepoint/v4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894</Words>
  <Application>Microsoft Office PowerPoint</Application>
  <PresentationFormat>Экран (4:3)</PresentationFormat>
  <Paragraphs>301</Paragraphs>
  <Slides>20</Slides>
  <Notes>19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Motív Office</vt:lpstr>
      <vt:lpstr>Experimental comparison of syntax and semantics of DBS Oracle and MySQL</vt:lpstr>
      <vt:lpstr>Slovakia, university</vt:lpstr>
      <vt:lpstr>Introduction</vt:lpstr>
      <vt:lpstr>Analysis</vt:lpstr>
      <vt:lpstr>History (1)</vt:lpstr>
      <vt:lpstr>History (2)</vt:lpstr>
      <vt:lpstr>Models (object level)</vt:lpstr>
      <vt:lpstr>Temporality</vt:lpstr>
      <vt:lpstr>Attribute level temporal system</vt:lpstr>
      <vt:lpstr>MySQL vs. Oracle</vt:lpstr>
      <vt:lpstr>Data types</vt:lpstr>
      <vt:lpstr>SQL</vt:lpstr>
      <vt:lpstr>Experiments - parameters</vt:lpstr>
      <vt:lpstr>Experiment (1)</vt:lpstr>
      <vt:lpstr>Experiment (2)</vt:lpstr>
      <vt:lpstr>Experiment (3)</vt:lpstr>
      <vt:lpstr>Experiment (4)</vt:lpstr>
      <vt:lpstr>Summary</vt:lpstr>
      <vt:lpstr>Conclusion</vt:lpstr>
      <vt:lpstr>Thank you for your attention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 Štípalová</dc:creator>
  <cp:lastModifiedBy>FRUCT</cp:lastModifiedBy>
  <cp:revision>228</cp:revision>
  <cp:lastPrinted>2016-10-13T09:17:29Z</cp:lastPrinted>
  <dcterms:created xsi:type="dcterms:W3CDTF">2014-11-14T12:13:46Z</dcterms:created>
  <dcterms:modified xsi:type="dcterms:W3CDTF">2016-11-06T19:45:21Z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0x010100B2A2DCC573B91B42ADEC69BBCCAB57E2</vt:lpwstr>
  </property>
</Properties>
</file>